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Formatbeispiel aus vorhandener MeineGBU-Beispieldatei. Es bildet keine neue fachliche Prüfung ab. Grundlage: Gefährdungsbeurteilung, Zeile 2. Der Dateiname Nagelstudio ist historisch falsch; dieser Beispieldatensatz beschreibt einen Kiosk.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Die drei Beispiele sind aus Zelle D2 des vorhandenen Kiosk-Musters gekürzt. An den tatsächlichen Betrieb anpassen, Beschäftigte einbeziehen und offene Fragen klären. Dies ist keine Aussage, dass diese Gefährdungen in einem konkreten Betrieb vollständig ermittelt wurden.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Gekürzte Darstellung der organisatorischen Maßnahmen aus K2. Die Beispiel-GBU nennt in O2 eine Begehung nach Umsetzung und anschließende Sichtprüfungen. Geeignete Maßnahmen, Zuständigkeiten und Prüfungen müssen vor Ort fachkundig festgelegt werden.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Dieses vierseitige Formatbeispiel ist ein Ausschnitt. Es ersetzt weder eine vollständige Gefährdungsbeurteilung noch die Unterweisung oder deren Dokumentation. Die fachliche Freigabe ist offen.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4D3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64592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Unterweisung im Kiosk</a:t>
            </a:r>
          </a:p>
          <a:p>
            <a:pPr algn="ctr">
              <a:spcBef>
                <a:spcPts val="1200"/>
              </a:spcBef>
            </a:pPr>
            <a:r>
              <a:rPr sz="2400">
                <a:solidFill>
                  <a:srgbClr val="F59E0B"/>
                </a:solidFill>
                <a:latin typeface="Calibri"/>
              </a:rPr>
              <a:t>Demonstrationsentwurf · fachlich nicht freigegeben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0" y="4114800"/>
            <a:ext cx="4876495" cy="4572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4572000"/>
            <a:ext cx="10058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  <a:latin typeface="Calibri"/>
              </a:rPr>
              <a:t>Auszug zur Ordnung im Verkaufsraum</a:t>
            </a:r>
          </a:p>
          <a:p>
            <a:pPr algn="ctr"/>
            <a:r>
              <a:rPr sz="1400">
                <a:solidFill>
                  <a:srgbClr val="FFFFFF"/>
                </a:solidFill>
                <a:latin typeface="Calibri"/>
              </a:rPr>
              <a:t>Fiktiver Betrieb · keine vollständig durchgeführte Unterweisung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B4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0" tIns="182880" wrap="square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Stolperstellen im Verkaufsraum</a:t>
            </a:r>
          </a:p>
          <a:p>
            <a:pPr algn="ctr"/>
            <a:r>
              <a:rPr sz="1600">
                <a:solidFill>
                  <a:srgbClr val="F59E0B"/>
                </a:solidFill>
                <a:latin typeface="Calibri"/>
              </a:rPr>
              <a:t>Demonstrationsentwurf · fachlich nicht freigegeben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371600"/>
            <a:ext cx="54864" cy="17830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10789920" cy="29260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spcAft>
                <a:spcPts val="1200"/>
              </a:spcAft>
            </a:pPr>
            <a:r>
              <a:rPr sz="1000">
                <a:solidFill>
                  <a:srgbClr val="1B4D3E"/>
                </a:solidFill>
                <a:latin typeface="Calibri"/>
              </a:rPr>
              <a:t>●  </a:t>
            </a:r>
            <a:r>
              <a:rPr sz="2000" b="1">
                <a:solidFill>
                  <a:srgbClr val="1C1917"/>
                </a:solidFill>
                <a:latin typeface="Calibri"/>
              </a:rPr>
              <a:t>Nasser Boden beim Putzen</a:t>
            </a:r>
          </a:p>
          <a:p>
            <a:pPr>
              <a:spcAft>
                <a:spcPts val="1200"/>
              </a:spcAft>
            </a:pPr>
            <a:r>
              <a:rPr sz="1000">
                <a:solidFill>
                  <a:srgbClr val="1B4D3E"/>
                </a:solidFill>
                <a:latin typeface="Calibri"/>
              </a:rPr>
              <a:t>●  </a:t>
            </a:r>
            <a:r>
              <a:rPr sz="1800" b="0">
                <a:solidFill>
                  <a:srgbClr val="1C1917"/>
                </a:solidFill>
                <a:latin typeface="Calibri"/>
              </a:rPr>
              <a:t>Warenkisten im Gehweg</a:t>
            </a:r>
          </a:p>
          <a:p>
            <a:pPr>
              <a:spcAft>
                <a:spcPts val="1200"/>
              </a:spcAft>
            </a:pPr>
            <a:r>
              <a:rPr sz="1000">
                <a:solidFill>
                  <a:srgbClr val="1B4D3E"/>
                </a:solidFill>
                <a:latin typeface="Calibri"/>
              </a:rPr>
              <a:t>●  </a:t>
            </a:r>
            <a:r>
              <a:rPr sz="1800" b="0">
                <a:solidFill>
                  <a:srgbClr val="1C1917"/>
                </a:solidFill>
                <a:latin typeface="Calibri"/>
              </a:rPr>
              <a:t>Getränkekisten bei der Anlieferung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5669280"/>
            <a:ext cx="10972800" cy="731520"/>
          </a:xfrm>
          <a:prstGeom prst="roundRect">
            <a:avLst/>
          </a:prstGeom>
          <a:solidFill>
            <a:srgbClr val="FFF7ED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0" tIns="91440" wrap="square"/>
          <a:lstStyle/>
          <a:p>
            <a:pPr algn="ctr"/>
            <a:r>
              <a:rPr sz="1400" b="1">
                <a:solidFill>
                  <a:srgbClr val="92400E"/>
                </a:solidFill>
                <a:latin typeface="Calibri"/>
              </a:rPr>
              <a:t>❓  Wo entstehen solche Engstellen bei uns?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1B4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900">
                <a:solidFill>
                  <a:srgbClr val="FFFFFF"/>
                </a:solidFill>
                <a:latin typeface="Calibri"/>
              </a:rPr>
              <a:t>Erstellt mit MeineGBU  |  Folie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B4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0" tIns="182880" wrap="square"/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Maßnahmen besprechen</a:t>
            </a:r>
          </a:p>
          <a:p>
            <a:pPr algn="ctr"/>
            <a:r>
              <a:rPr sz="1600">
                <a:solidFill>
                  <a:srgbClr val="F59E0B"/>
                </a:solidFill>
                <a:latin typeface="Calibri"/>
              </a:rPr>
              <a:t>Demonstrationsentwurf · fachlich nicht freigegeben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371600"/>
            <a:ext cx="54864" cy="17830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10789920" cy="2926080"/>
          </a:xfrm>
          <a:prstGeom prst="rect">
            <a:avLst/>
          </a:prstGeom>
          <a:noFill/>
        </p:spPr>
        <p:txBody>
          <a:bodyPr wrap="square"/>
          <a:lstStyle/>
          <a:p>
            <a:pPr>
              <a:spcAft>
                <a:spcPts val="1200"/>
              </a:spcAft>
            </a:pPr>
            <a:r>
              <a:rPr sz="1000">
                <a:solidFill>
                  <a:srgbClr val="1B4D3E"/>
                </a:solidFill>
                <a:latin typeface="Calibri"/>
              </a:rPr>
              <a:t>●  </a:t>
            </a:r>
            <a:r>
              <a:rPr sz="2000" b="1">
                <a:solidFill>
                  <a:srgbClr val="1C1917"/>
                </a:solidFill>
                <a:latin typeface="Calibri"/>
              </a:rPr>
              <a:t>Gehwege von Warenkisten freihalten</a:t>
            </a:r>
          </a:p>
          <a:p>
            <a:pPr>
              <a:spcAft>
                <a:spcPts val="1200"/>
              </a:spcAft>
            </a:pPr>
            <a:r>
              <a:rPr sz="1000">
                <a:solidFill>
                  <a:srgbClr val="1B4D3E"/>
                </a:solidFill>
                <a:latin typeface="Calibri"/>
              </a:rPr>
              <a:t>●  </a:t>
            </a:r>
            <a:r>
              <a:rPr sz="1800" b="0">
                <a:solidFill>
                  <a:srgbClr val="1C1917"/>
                </a:solidFill>
                <a:latin typeface="Calibri"/>
              </a:rPr>
              <a:t>Nasse Böden unmittelbar kennzeichnen</a:t>
            </a:r>
          </a:p>
          <a:p>
            <a:pPr>
              <a:spcAft>
                <a:spcPts val="1200"/>
              </a:spcAft>
            </a:pPr>
            <a:r>
              <a:rPr sz="1000">
                <a:solidFill>
                  <a:srgbClr val="1B4D3E"/>
                </a:solidFill>
                <a:latin typeface="Calibri"/>
              </a:rPr>
              <a:t>●  </a:t>
            </a:r>
            <a:r>
              <a:rPr sz="1800" b="0">
                <a:solidFill>
                  <a:srgbClr val="1C1917"/>
                </a:solidFill>
                <a:latin typeface="Calibri"/>
              </a:rPr>
              <a:t>Reinigung außerhalb der Stoßzeiten planen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5669280"/>
            <a:ext cx="10972800" cy="731520"/>
          </a:xfrm>
          <a:prstGeom prst="roundRect">
            <a:avLst/>
          </a:prstGeom>
          <a:solidFill>
            <a:srgbClr val="FFF7ED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0" tIns="91440" wrap="square"/>
          <a:lstStyle/>
          <a:p>
            <a:pPr algn="ctr"/>
            <a:r>
              <a:rPr sz="1400" b="1">
                <a:solidFill>
                  <a:srgbClr val="92400E"/>
                </a:solidFill>
                <a:latin typeface="Calibri"/>
              </a:rPr>
              <a:t>❓  Wer prüft heute, ob die Verkehrswege frei sind?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1B4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900">
                <a:solidFill>
                  <a:srgbClr val="FFFFFF"/>
                </a:solidFill>
                <a:latin typeface="Calibri"/>
              </a:rPr>
              <a:t>Erstellt mit MeineGBU  |  Folie 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4D3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645920"/>
            <a:ext cx="5486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Calibri"/>
              </a:rPr>
              <a:t>Vor dem Einsatz prüfen</a:t>
            </a:r>
          </a:p>
          <a:p>
            <a:pPr>
              <a:spcBef>
                <a:spcPts val="1200"/>
              </a:spcBef>
            </a:pPr>
            <a:r>
              <a:rPr sz="1800">
                <a:solidFill>
                  <a:srgbClr val="F59E0B"/>
                </a:solidFill>
                <a:latin typeface="Calibri"/>
              </a:rPr>
              <a:t>Demonstrationsentwurf · fachlich nicht freigegeben</a:t>
            </a:r>
          </a:p>
          <a:p>
            <a:pPr>
              <a:spcBef>
                <a:spcPts val="800"/>
              </a:spcBef>
            </a:pPr>
            <a:r>
              <a:rPr sz="1400">
                <a:solidFill>
                  <a:srgbClr val="FFFFFF"/>
                </a:solidFill>
                <a:latin typeface="Calibri"/>
              </a:rPr>
              <a:t>▸  Betriebliche Bedingungen und fehlende Themen ergänzen</a:t>
            </a:r>
          </a:p>
          <a:p>
            <a:pPr>
              <a:spcBef>
                <a:spcPts val="800"/>
              </a:spcBef>
            </a:pPr>
            <a:r>
              <a:rPr sz="1400">
                <a:solidFill>
                  <a:srgbClr val="FFFFFF"/>
                </a:solidFill>
                <a:latin typeface="Calibri"/>
              </a:rPr>
              <a:t>▸  Verständnis klären und Maßnahmen praktisch erläutern</a:t>
            </a:r>
          </a:p>
          <a:p>
            <a:pPr>
              <a:spcBef>
                <a:spcPts val="800"/>
              </a:spcBef>
            </a:pPr>
            <a:r>
              <a:rPr sz="1400">
                <a:solidFill>
                  <a:srgbClr val="FFFFFF"/>
                </a:solidFill>
                <a:latin typeface="Calibri"/>
              </a:rPr>
              <a:t>▸  Durchführung und Teilnahme gesondert dokumentieren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59436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F59E0B"/>
                </a:solidFill>
                <a:latin typeface="Calibri"/>
              </a:rPr>
              <a:t>Erstellt mit MeineGBU – meinegbu.com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